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Sugo Classic" charset="1" panose="00000000000000000000"/>
      <p:regular r:id="rId14"/>
    </p:embeddedFont>
    <p:embeddedFont>
      <p:font typeface="Crimson Pro Bold" charset="1" panose="00000000000000000000"/>
      <p:regular r:id="rId15"/>
    </p:embeddedFont>
    <p:embeddedFont>
      <p:font typeface="Crimson Pro" charset="1" panose="000000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png>
</file>

<file path=ppt/media/image5.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 Id="rId6" Target="https://scikit-learn.org/stable/modules/generated/sklearn.datasets.fetch_california_housing.html" TargetMode="External" Type="http://schemas.openxmlformats.org/officeDocument/2006/relationships/hyperlink"/></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 Id="rId5" Target="../media/image5.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352520" y="5878830"/>
            <a:ext cx="18640520" cy="6758940"/>
          </a:xfrm>
          <a:custGeom>
            <a:avLst/>
            <a:gdLst/>
            <a:ahLst/>
            <a:cxnLst/>
            <a:rect r="r" b="b" t="t" l="l"/>
            <a:pathLst>
              <a:path h="6758940" w="18640520">
                <a:moveTo>
                  <a:pt x="0" y="0"/>
                </a:moveTo>
                <a:lnTo>
                  <a:pt x="18640520" y="0"/>
                </a:lnTo>
                <a:lnTo>
                  <a:pt x="18640520" y="6758940"/>
                </a:lnTo>
                <a:lnTo>
                  <a:pt x="0" y="6758940"/>
                </a:lnTo>
                <a:lnTo>
                  <a:pt x="0" y="0"/>
                </a:lnTo>
                <a:close/>
              </a:path>
            </a:pathLst>
          </a:custGeom>
          <a:blipFill>
            <a:blip r:embed="rId3"/>
            <a:stretch>
              <a:fillRect l="0" t="-963" r="0" b="-963"/>
            </a:stretch>
          </a:blipFill>
        </p:spPr>
      </p:sp>
      <p:sp>
        <p:nvSpPr>
          <p:cNvPr name="Freeform 4" id="4"/>
          <p:cNvSpPr/>
          <p:nvPr/>
        </p:nvSpPr>
        <p:spPr>
          <a:xfrm flipH="false" flipV="false" rot="0">
            <a:off x="-984616" y="-490898"/>
            <a:ext cx="3335307" cy="8085592"/>
          </a:xfrm>
          <a:custGeom>
            <a:avLst/>
            <a:gdLst/>
            <a:ahLst/>
            <a:cxnLst/>
            <a:rect r="r" b="b" t="t" l="l"/>
            <a:pathLst>
              <a:path h="8085592" w="3335307">
                <a:moveTo>
                  <a:pt x="0" y="0"/>
                </a:moveTo>
                <a:lnTo>
                  <a:pt x="3335307" y="0"/>
                </a:lnTo>
                <a:lnTo>
                  <a:pt x="3335307" y="8085592"/>
                </a:lnTo>
                <a:lnTo>
                  <a:pt x="0" y="8085592"/>
                </a:lnTo>
                <a:lnTo>
                  <a:pt x="0" y="0"/>
                </a:lnTo>
                <a:close/>
              </a:path>
            </a:pathLst>
          </a:custGeom>
          <a:blipFill>
            <a:blip r:embed="rId4"/>
            <a:stretch>
              <a:fillRect l="0" t="0" r="0" b="0"/>
            </a:stretch>
          </a:blipFill>
        </p:spPr>
      </p:sp>
      <p:sp>
        <p:nvSpPr>
          <p:cNvPr name="TextBox 5" id="5"/>
          <p:cNvSpPr txBox="true"/>
          <p:nvPr/>
        </p:nvSpPr>
        <p:spPr>
          <a:xfrm rot="0">
            <a:off x="2029755" y="1275423"/>
            <a:ext cx="14228491" cy="4257675"/>
          </a:xfrm>
          <a:prstGeom prst="rect">
            <a:avLst/>
          </a:prstGeom>
        </p:spPr>
        <p:txBody>
          <a:bodyPr anchor="t" rtlCol="false" tIns="0" lIns="0" bIns="0" rIns="0">
            <a:spAutoFit/>
          </a:bodyPr>
          <a:lstStyle/>
          <a:p>
            <a:pPr algn="ctr">
              <a:lnSpc>
                <a:spcPts val="16800"/>
              </a:lnSpc>
            </a:pPr>
            <a:r>
              <a:rPr lang="en-US" sz="12000">
                <a:solidFill>
                  <a:srgbClr val="000000"/>
                </a:solidFill>
                <a:latin typeface="Sugo Classic"/>
                <a:ea typeface="Sugo Classic"/>
                <a:cs typeface="Sugo Classic"/>
                <a:sym typeface="Sugo Classic"/>
              </a:rPr>
              <a:t>Implementasi Jaringan Saraf Tiruan</a:t>
            </a:r>
          </a:p>
        </p:txBody>
      </p:sp>
      <p:sp>
        <p:nvSpPr>
          <p:cNvPr name="TextBox 6" id="6"/>
          <p:cNvSpPr txBox="true"/>
          <p:nvPr/>
        </p:nvSpPr>
        <p:spPr>
          <a:xfrm rot="0">
            <a:off x="6173142" y="5755005"/>
            <a:ext cx="5941715" cy="850391"/>
          </a:xfrm>
          <a:prstGeom prst="rect">
            <a:avLst/>
          </a:prstGeom>
        </p:spPr>
        <p:txBody>
          <a:bodyPr anchor="t" rtlCol="false" tIns="0" lIns="0" bIns="0" rIns="0">
            <a:spAutoFit/>
          </a:bodyPr>
          <a:lstStyle/>
          <a:p>
            <a:pPr algn="ctr">
              <a:lnSpc>
                <a:spcPts val="6678"/>
              </a:lnSpc>
            </a:pPr>
            <a:r>
              <a:rPr lang="en-US" sz="4770">
                <a:solidFill>
                  <a:srgbClr val="000000"/>
                </a:solidFill>
                <a:latin typeface="Sugo Classic"/>
                <a:ea typeface="Sugo Classic"/>
                <a:cs typeface="Sugo Classic"/>
                <a:sym typeface="Sugo Classic"/>
              </a:rPr>
              <a:t>By Nurul Uzratun Nashriyyah</a:t>
            </a:r>
          </a:p>
        </p:txBody>
      </p:sp>
      <p:sp>
        <p:nvSpPr>
          <p:cNvPr name="TextBox 7" id="7"/>
          <p:cNvSpPr txBox="true"/>
          <p:nvPr/>
        </p:nvSpPr>
        <p:spPr>
          <a:xfrm rot="0">
            <a:off x="6270937" y="662704"/>
            <a:ext cx="5746126" cy="655791"/>
          </a:xfrm>
          <a:prstGeom prst="rect">
            <a:avLst/>
          </a:prstGeom>
        </p:spPr>
        <p:txBody>
          <a:bodyPr anchor="t" rtlCol="false" tIns="0" lIns="0" bIns="0" rIns="0">
            <a:spAutoFit/>
          </a:bodyPr>
          <a:lstStyle/>
          <a:p>
            <a:pPr algn="ctr">
              <a:lnSpc>
                <a:spcPts val="5329"/>
              </a:lnSpc>
            </a:pPr>
            <a:r>
              <a:rPr lang="en-US" sz="3806" b="true">
                <a:solidFill>
                  <a:srgbClr val="141619"/>
                </a:solidFill>
                <a:latin typeface="Crimson Pro Bold"/>
                <a:ea typeface="Crimson Pro Bold"/>
                <a:cs typeface="Crimson Pro Bold"/>
                <a:sym typeface="Crimson Pro Bold"/>
              </a:rPr>
              <a:t>Arificial Intelligent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4" id="4"/>
          <p:cNvSpPr/>
          <p:nvPr/>
        </p:nvSpPr>
        <p:spPr>
          <a:xfrm flipH="false" flipV="false" rot="0">
            <a:off x="16112824" y="4832136"/>
            <a:ext cx="3653151" cy="6381050"/>
          </a:xfrm>
          <a:custGeom>
            <a:avLst/>
            <a:gdLst/>
            <a:ahLst/>
            <a:cxnLst/>
            <a:rect r="r" b="b" t="t" l="l"/>
            <a:pathLst>
              <a:path h="6381050" w="3653151">
                <a:moveTo>
                  <a:pt x="0" y="0"/>
                </a:moveTo>
                <a:lnTo>
                  <a:pt x="3653151" y="0"/>
                </a:lnTo>
                <a:lnTo>
                  <a:pt x="3653151" y="6381050"/>
                </a:lnTo>
                <a:lnTo>
                  <a:pt x="0" y="6381050"/>
                </a:lnTo>
                <a:lnTo>
                  <a:pt x="0" y="0"/>
                </a:lnTo>
                <a:close/>
              </a:path>
            </a:pathLst>
          </a:custGeom>
          <a:blipFill>
            <a:blip r:embed="rId4"/>
            <a:stretch>
              <a:fillRect l="0" t="0" r="0" b="0"/>
            </a:stretch>
          </a:blipFill>
        </p:spPr>
      </p:sp>
      <p:sp>
        <p:nvSpPr>
          <p:cNvPr name="Freeform 5" id="5"/>
          <p:cNvSpPr/>
          <p:nvPr/>
        </p:nvSpPr>
        <p:spPr>
          <a:xfrm flipH="false" flipV="false" rot="0">
            <a:off x="13137880" y="8252132"/>
            <a:ext cx="3622518" cy="3513843"/>
          </a:xfrm>
          <a:custGeom>
            <a:avLst/>
            <a:gdLst/>
            <a:ahLst/>
            <a:cxnLst/>
            <a:rect r="r" b="b" t="t" l="l"/>
            <a:pathLst>
              <a:path h="3513843" w="3622518">
                <a:moveTo>
                  <a:pt x="0" y="0"/>
                </a:moveTo>
                <a:lnTo>
                  <a:pt x="3622518" y="0"/>
                </a:lnTo>
                <a:lnTo>
                  <a:pt x="3622518" y="3513843"/>
                </a:lnTo>
                <a:lnTo>
                  <a:pt x="0" y="3513843"/>
                </a:lnTo>
                <a:lnTo>
                  <a:pt x="0" y="0"/>
                </a:lnTo>
                <a:close/>
              </a:path>
            </a:pathLst>
          </a:custGeom>
          <a:blipFill>
            <a:blip r:embed="rId5"/>
            <a:stretch>
              <a:fillRect l="0" t="0" r="0" b="0"/>
            </a:stretch>
          </a:blipFill>
        </p:spPr>
      </p:sp>
      <p:sp>
        <p:nvSpPr>
          <p:cNvPr name="TextBox 6" id="6"/>
          <p:cNvSpPr txBox="true"/>
          <p:nvPr/>
        </p:nvSpPr>
        <p:spPr>
          <a:xfrm rot="0">
            <a:off x="3916850" y="2111855"/>
            <a:ext cx="10962704" cy="1006348"/>
          </a:xfrm>
          <a:prstGeom prst="rect">
            <a:avLst/>
          </a:prstGeom>
        </p:spPr>
        <p:txBody>
          <a:bodyPr anchor="t" rtlCol="false" tIns="0" lIns="0" bIns="0" rIns="0">
            <a:spAutoFit/>
          </a:bodyPr>
          <a:lstStyle/>
          <a:p>
            <a:pPr algn="ctr">
              <a:lnSpc>
                <a:spcPts val="4031"/>
              </a:lnSpc>
            </a:pPr>
            <a:r>
              <a:rPr lang="en-US" sz="2900">
                <a:solidFill>
                  <a:srgbClr val="000000"/>
                </a:solidFill>
                <a:latin typeface="Crimson Pro"/>
                <a:ea typeface="Crimson Pro"/>
                <a:cs typeface="Crimson Pro"/>
                <a:sym typeface="Crimson Pro"/>
              </a:rPr>
              <a:t>Prediksi harga rumah berdasarkan bebrapa fitur yang menggambarkan kondisi lingkungan rumah menggunakan model regresi.</a:t>
            </a:r>
          </a:p>
        </p:txBody>
      </p:sp>
      <p:sp>
        <p:nvSpPr>
          <p:cNvPr name="TextBox 7" id="7"/>
          <p:cNvSpPr txBox="true"/>
          <p:nvPr/>
        </p:nvSpPr>
        <p:spPr>
          <a:xfrm rot="0">
            <a:off x="2619345" y="151718"/>
            <a:ext cx="13049309" cy="1830661"/>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Kasus</a:t>
            </a:r>
          </a:p>
        </p:txBody>
      </p:sp>
      <p:sp>
        <p:nvSpPr>
          <p:cNvPr name="TextBox 8" id="8"/>
          <p:cNvSpPr txBox="true"/>
          <p:nvPr/>
        </p:nvSpPr>
        <p:spPr>
          <a:xfrm rot="0">
            <a:off x="2619345" y="3374507"/>
            <a:ext cx="13049309" cy="1828526"/>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Dataset</a:t>
            </a:r>
          </a:p>
        </p:txBody>
      </p:sp>
      <p:sp>
        <p:nvSpPr>
          <p:cNvPr name="TextBox 9" id="9"/>
          <p:cNvSpPr txBox="true"/>
          <p:nvPr/>
        </p:nvSpPr>
        <p:spPr>
          <a:xfrm rot="0">
            <a:off x="2270160" y="5342344"/>
            <a:ext cx="13747681" cy="501523"/>
          </a:xfrm>
          <a:prstGeom prst="rect">
            <a:avLst/>
          </a:prstGeom>
        </p:spPr>
        <p:txBody>
          <a:bodyPr anchor="t" rtlCol="false" tIns="0" lIns="0" bIns="0" rIns="0">
            <a:spAutoFit/>
          </a:bodyPr>
          <a:lstStyle/>
          <a:p>
            <a:pPr algn="ctr">
              <a:lnSpc>
                <a:spcPts val="4031"/>
              </a:lnSpc>
            </a:pPr>
            <a:r>
              <a:rPr lang="en-US" sz="2900">
                <a:solidFill>
                  <a:srgbClr val="000000"/>
                </a:solidFill>
                <a:latin typeface="Crimson Pro"/>
                <a:ea typeface="Crimson Pro"/>
                <a:cs typeface="Crimson Pro"/>
                <a:sym typeface="Crimson Pro"/>
              </a:rPr>
              <a:t>Nama Dataset: California Housing Dataset</a:t>
            </a:r>
          </a:p>
        </p:txBody>
      </p:sp>
      <p:sp>
        <p:nvSpPr>
          <p:cNvPr name="TextBox 10" id="10"/>
          <p:cNvSpPr txBox="true"/>
          <p:nvPr/>
        </p:nvSpPr>
        <p:spPr>
          <a:xfrm rot="0">
            <a:off x="2270160" y="6015893"/>
            <a:ext cx="13747681" cy="1006348"/>
          </a:xfrm>
          <a:prstGeom prst="rect">
            <a:avLst/>
          </a:prstGeom>
        </p:spPr>
        <p:txBody>
          <a:bodyPr anchor="t" rtlCol="false" tIns="0" lIns="0" bIns="0" rIns="0">
            <a:spAutoFit/>
          </a:bodyPr>
          <a:lstStyle/>
          <a:p>
            <a:pPr algn="ctr">
              <a:lnSpc>
                <a:spcPts val="4031"/>
              </a:lnSpc>
            </a:pPr>
            <a:r>
              <a:rPr lang="en-US" sz="2900">
                <a:solidFill>
                  <a:srgbClr val="000000"/>
                </a:solidFill>
                <a:latin typeface="Crimson Pro"/>
                <a:ea typeface="Crimson Pro"/>
                <a:cs typeface="Crimson Pro"/>
                <a:sym typeface="Crimson Pro"/>
              </a:rPr>
              <a:t>Dataset dimuat menggunakan library fetch_california_housing dari Sciket-learn. Informasi lebih lanjut mengenai dataset dapat diakses melalui link di bawah</a:t>
            </a:r>
          </a:p>
        </p:txBody>
      </p:sp>
      <p:sp>
        <p:nvSpPr>
          <p:cNvPr name="TextBox 11" id="11"/>
          <p:cNvSpPr txBox="true"/>
          <p:nvPr/>
        </p:nvSpPr>
        <p:spPr>
          <a:xfrm rot="0">
            <a:off x="2270160" y="7155590"/>
            <a:ext cx="13747681" cy="1006348"/>
          </a:xfrm>
          <a:prstGeom prst="rect">
            <a:avLst/>
          </a:prstGeom>
        </p:spPr>
        <p:txBody>
          <a:bodyPr anchor="t" rtlCol="false" tIns="0" lIns="0" bIns="0" rIns="0">
            <a:spAutoFit/>
          </a:bodyPr>
          <a:lstStyle/>
          <a:p>
            <a:pPr algn="ctr">
              <a:lnSpc>
                <a:spcPts val="4031"/>
              </a:lnSpc>
            </a:pPr>
            <a:r>
              <a:rPr lang="en-US" sz="2900" u="sng">
                <a:solidFill>
                  <a:srgbClr val="000000"/>
                </a:solidFill>
                <a:latin typeface="Crimson Pro"/>
                <a:ea typeface="Crimson Pro"/>
                <a:cs typeface="Crimson Pro"/>
                <a:sym typeface="Crimson Pro"/>
                <a:hlinkClick r:id="rId6" tooltip="https://scikit-learn.org/stable/modules/generated/sklearn.datasets.fetch_california_housing.html"/>
              </a:rPr>
              <a:t>https://scikit-learn.org/stable/modules/generated/sklearn.datasets.fetch_california_housing.html</a:t>
            </a:r>
          </a:p>
        </p:txBody>
      </p:sp>
      <p:sp>
        <p:nvSpPr>
          <p:cNvPr name="AutoShape 12" id="12"/>
          <p:cNvSpPr/>
          <p:nvPr/>
        </p:nvSpPr>
        <p:spPr>
          <a:xfrm>
            <a:off x="2619345" y="3517382"/>
            <a:ext cx="13049309" cy="0"/>
          </a:xfrm>
          <a:prstGeom prst="line">
            <a:avLst/>
          </a:prstGeom>
          <a:ln cap="flat" w="95250">
            <a:solidFill>
              <a:srgbClr val="753429"/>
            </a:solidFill>
            <a:prstDash val="sysDot"/>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968531" y="71218"/>
            <a:ext cx="13049309" cy="1828526"/>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Fitur dan Label</a:t>
            </a:r>
          </a:p>
        </p:txBody>
      </p:sp>
      <p:sp>
        <p:nvSpPr>
          <p:cNvPr name="TextBox 4" id="4"/>
          <p:cNvSpPr txBox="true"/>
          <p:nvPr/>
        </p:nvSpPr>
        <p:spPr>
          <a:xfrm rot="0">
            <a:off x="2175176" y="1823544"/>
            <a:ext cx="5746126" cy="655791"/>
          </a:xfrm>
          <a:prstGeom prst="rect">
            <a:avLst/>
          </a:prstGeom>
        </p:spPr>
        <p:txBody>
          <a:bodyPr anchor="t" rtlCol="false" tIns="0" lIns="0" bIns="0" rIns="0">
            <a:spAutoFit/>
          </a:bodyPr>
          <a:lstStyle/>
          <a:p>
            <a:pPr algn="l" marL="821811" indent="-410906" lvl="1">
              <a:lnSpc>
                <a:spcPts val="5329"/>
              </a:lnSpc>
              <a:buFont typeface="Arial"/>
              <a:buChar char="•"/>
            </a:pPr>
            <a:r>
              <a:rPr lang="en-US" sz="3806">
                <a:solidFill>
                  <a:srgbClr val="141619"/>
                </a:solidFill>
                <a:latin typeface="Crimson Pro"/>
                <a:ea typeface="Crimson Pro"/>
                <a:cs typeface="Crimson Pro"/>
                <a:sym typeface="Crimson Pro"/>
              </a:rPr>
              <a:t>Fitur</a:t>
            </a:r>
          </a:p>
        </p:txBody>
      </p:sp>
      <p:sp>
        <p:nvSpPr>
          <p:cNvPr name="TextBox 5" id="5"/>
          <p:cNvSpPr txBox="true"/>
          <p:nvPr/>
        </p:nvSpPr>
        <p:spPr>
          <a:xfrm rot="0">
            <a:off x="3089118" y="2642326"/>
            <a:ext cx="12228550" cy="5044948"/>
          </a:xfrm>
          <a:prstGeom prst="rect">
            <a:avLst/>
          </a:prstGeom>
        </p:spPr>
        <p:txBody>
          <a:bodyPr anchor="t" rtlCol="false" tIns="0" lIns="0" bIns="0" rIns="0">
            <a:spAutoFit/>
          </a:bodyPr>
          <a:lstStyle/>
          <a:p>
            <a:pPr algn="l" marL="626111" indent="-313055" lvl="1">
              <a:lnSpc>
                <a:spcPts val="4031"/>
              </a:lnSpc>
              <a:buAutoNum type="arabicPeriod" startAt="1"/>
            </a:pPr>
            <a:r>
              <a:rPr lang="en-US" sz="2900">
                <a:solidFill>
                  <a:srgbClr val="000000"/>
                </a:solidFill>
                <a:latin typeface="Crimson Pro"/>
                <a:ea typeface="Crimson Pro"/>
                <a:cs typeface="Crimson Pro"/>
                <a:sym typeface="Crimson Pro"/>
              </a:rPr>
              <a:t>MedInc (Rata-rata pendapatan per rumah tangga dalam suatu wilayah)</a:t>
            </a:r>
          </a:p>
          <a:p>
            <a:pPr algn="l" marL="626111" indent="-313055" lvl="1">
              <a:lnSpc>
                <a:spcPts val="4031"/>
              </a:lnSpc>
              <a:buAutoNum type="arabicPeriod" startAt="1"/>
            </a:pPr>
            <a:r>
              <a:rPr lang="en-US" sz="2900">
                <a:solidFill>
                  <a:srgbClr val="000000"/>
                </a:solidFill>
                <a:latin typeface="Crimson Pro"/>
                <a:ea typeface="Crimson Pro"/>
                <a:cs typeface="Crimson Pro"/>
                <a:sym typeface="Crimson Pro"/>
              </a:rPr>
              <a:t>HouseAge (Usia rata-rata rumah dalam suatu wilayah)</a:t>
            </a:r>
          </a:p>
          <a:p>
            <a:pPr algn="l" marL="626111" indent="-313055" lvl="1">
              <a:lnSpc>
                <a:spcPts val="4031"/>
              </a:lnSpc>
              <a:buAutoNum type="arabicPeriod" startAt="1"/>
            </a:pPr>
            <a:r>
              <a:rPr lang="en-US" sz="2900">
                <a:solidFill>
                  <a:srgbClr val="000000"/>
                </a:solidFill>
                <a:latin typeface="Crimson Pro"/>
                <a:ea typeface="Crimson Pro"/>
                <a:cs typeface="Crimson Pro"/>
                <a:sym typeface="Crimson Pro"/>
              </a:rPr>
              <a:t>AveRooms (Jumlah rata-rata ruangan per rumah dalam suatu wilayah)</a:t>
            </a:r>
          </a:p>
          <a:p>
            <a:pPr algn="l" marL="626111" indent="-313055" lvl="1">
              <a:lnSpc>
                <a:spcPts val="4031"/>
              </a:lnSpc>
              <a:buAutoNum type="arabicPeriod" startAt="1"/>
            </a:pPr>
            <a:r>
              <a:rPr lang="en-US" sz="2900">
                <a:solidFill>
                  <a:srgbClr val="000000"/>
                </a:solidFill>
                <a:latin typeface="Crimson Pro"/>
                <a:ea typeface="Crimson Pro"/>
                <a:cs typeface="Crimson Pro"/>
                <a:sym typeface="Crimson Pro"/>
              </a:rPr>
              <a:t>AveBedrms (Jumlah rata-rata kamar tidur dalam suatu wilayah)</a:t>
            </a:r>
          </a:p>
          <a:p>
            <a:pPr algn="l" marL="626111" indent="-313055" lvl="1">
              <a:lnSpc>
                <a:spcPts val="4031"/>
              </a:lnSpc>
              <a:buAutoNum type="arabicPeriod" startAt="1"/>
            </a:pPr>
            <a:r>
              <a:rPr lang="en-US" sz="2900">
                <a:solidFill>
                  <a:srgbClr val="000000"/>
                </a:solidFill>
                <a:latin typeface="Crimson Pro"/>
                <a:ea typeface="Crimson Pro"/>
                <a:cs typeface="Crimson Pro"/>
                <a:sym typeface="Crimson Pro"/>
              </a:rPr>
              <a:t>Population (Jumlah total penduduk yang tinggal dalam wilayah tersebut)</a:t>
            </a:r>
          </a:p>
          <a:p>
            <a:pPr algn="l" marL="626111" indent="-313055" lvl="1">
              <a:lnSpc>
                <a:spcPts val="4031"/>
              </a:lnSpc>
              <a:buAutoNum type="arabicPeriod" startAt="1"/>
            </a:pPr>
            <a:r>
              <a:rPr lang="en-US" sz="2900">
                <a:solidFill>
                  <a:srgbClr val="000000"/>
                </a:solidFill>
                <a:latin typeface="Crimson Pro"/>
                <a:ea typeface="Crimson Pro"/>
                <a:cs typeface="Crimson Pro"/>
                <a:sym typeface="Crimson Pro"/>
              </a:rPr>
              <a:t>AveOccup (Rata-rata jumlah penghuni per rumah)</a:t>
            </a:r>
          </a:p>
          <a:p>
            <a:pPr algn="l" marL="626111" indent="-313055" lvl="1">
              <a:lnSpc>
                <a:spcPts val="4031"/>
              </a:lnSpc>
              <a:buAutoNum type="arabicPeriod" startAt="1"/>
            </a:pPr>
            <a:r>
              <a:rPr lang="en-US" sz="2900">
                <a:solidFill>
                  <a:srgbClr val="000000"/>
                </a:solidFill>
                <a:latin typeface="Crimson Pro"/>
                <a:ea typeface="Crimson Pro"/>
                <a:cs typeface="Crimson Pro"/>
                <a:sym typeface="Crimson Pro"/>
              </a:rPr>
              <a:t>Latitude (Seberapa jauh wilayah tesebut dari arah utara)</a:t>
            </a:r>
          </a:p>
          <a:p>
            <a:pPr algn="l" marL="626111" indent="-313055" lvl="1">
              <a:lnSpc>
                <a:spcPts val="4031"/>
              </a:lnSpc>
              <a:buAutoNum type="arabicPeriod" startAt="1"/>
            </a:pPr>
            <a:r>
              <a:rPr lang="en-US" sz="2900">
                <a:solidFill>
                  <a:srgbClr val="000000"/>
                </a:solidFill>
                <a:latin typeface="Crimson Pro"/>
                <a:ea typeface="Crimson Pro"/>
                <a:cs typeface="Crimson Pro"/>
                <a:sym typeface="Crimson Pro"/>
              </a:rPr>
              <a:t>Longitide (Seberapa jauh wilayah tesebut dari arah barat)</a:t>
            </a:r>
          </a:p>
          <a:p>
            <a:pPr algn="l" marL="626111" indent="-313055" lvl="1">
              <a:lnSpc>
                <a:spcPts val="4031"/>
              </a:lnSpc>
              <a:buAutoNum type="arabicPeriod" startAt="1"/>
            </a:pPr>
            <a:r>
              <a:rPr lang="en-US" sz="2900">
                <a:solidFill>
                  <a:srgbClr val="000000"/>
                </a:solidFill>
                <a:latin typeface="Crimson Pro"/>
                <a:ea typeface="Crimson Pro"/>
                <a:cs typeface="Crimson Pro"/>
                <a:sym typeface="Crimson Pro"/>
              </a:rPr>
              <a:t>Fitur tambahan: BedToRoomratio (Rasio kamar tidur terhadap kamar)</a:t>
            </a:r>
          </a:p>
          <a:p>
            <a:pPr algn="l" marL="626111" indent="-313055" lvl="1">
              <a:lnSpc>
                <a:spcPts val="4031"/>
              </a:lnSpc>
              <a:buAutoNum type="arabicPeriod" startAt="1"/>
            </a:pPr>
            <a:r>
              <a:rPr lang="en-US" sz="2900">
                <a:solidFill>
                  <a:srgbClr val="000000"/>
                </a:solidFill>
                <a:latin typeface="Crimson Pro"/>
                <a:ea typeface="Crimson Pro"/>
                <a:cs typeface="Crimson Pro"/>
                <a:sym typeface="Crimson Pro"/>
              </a:rPr>
              <a:t>Fitur tambahan: PopPerArea (Penduduk per area)</a:t>
            </a:r>
          </a:p>
        </p:txBody>
      </p:sp>
      <p:sp>
        <p:nvSpPr>
          <p:cNvPr name="Freeform 6" id="6"/>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7" id="7"/>
          <p:cNvSpPr/>
          <p:nvPr/>
        </p:nvSpPr>
        <p:spPr>
          <a:xfrm flipH="false" flipV="false" rot="0">
            <a:off x="16834696" y="7057507"/>
            <a:ext cx="2258285" cy="3944603"/>
          </a:xfrm>
          <a:custGeom>
            <a:avLst/>
            <a:gdLst/>
            <a:ahLst/>
            <a:cxnLst/>
            <a:rect r="r" b="b" t="t" l="l"/>
            <a:pathLst>
              <a:path h="3944603" w="2258285">
                <a:moveTo>
                  <a:pt x="0" y="0"/>
                </a:moveTo>
                <a:lnTo>
                  <a:pt x="2258286" y="0"/>
                </a:lnTo>
                <a:lnTo>
                  <a:pt x="2258286" y="3944603"/>
                </a:lnTo>
                <a:lnTo>
                  <a:pt x="0" y="3944603"/>
                </a:lnTo>
                <a:lnTo>
                  <a:pt x="0" y="0"/>
                </a:lnTo>
                <a:close/>
              </a:path>
            </a:pathLst>
          </a:custGeom>
          <a:blipFill>
            <a:blip r:embed="rId4"/>
            <a:stretch>
              <a:fillRect l="0" t="0" r="0" b="0"/>
            </a:stretch>
          </a:blipFill>
        </p:spPr>
      </p:sp>
      <p:sp>
        <p:nvSpPr>
          <p:cNvPr name="Freeform 8" id="8"/>
          <p:cNvSpPr/>
          <p:nvPr/>
        </p:nvSpPr>
        <p:spPr>
          <a:xfrm flipH="false" flipV="false" rot="0">
            <a:off x="14995661" y="9171662"/>
            <a:ext cx="2239349" cy="2172168"/>
          </a:xfrm>
          <a:custGeom>
            <a:avLst/>
            <a:gdLst/>
            <a:ahLst/>
            <a:cxnLst/>
            <a:rect r="r" b="b" t="t" l="l"/>
            <a:pathLst>
              <a:path h="2172168" w="2239349">
                <a:moveTo>
                  <a:pt x="0" y="0"/>
                </a:moveTo>
                <a:lnTo>
                  <a:pt x="2239349" y="0"/>
                </a:lnTo>
                <a:lnTo>
                  <a:pt x="2239349" y="2172168"/>
                </a:lnTo>
                <a:lnTo>
                  <a:pt x="0" y="2172168"/>
                </a:lnTo>
                <a:lnTo>
                  <a:pt x="0" y="0"/>
                </a:lnTo>
                <a:close/>
              </a:path>
            </a:pathLst>
          </a:custGeom>
          <a:blipFill>
            <a:blip r:embed="rId5"/>
            <a:stretch>
              <a:fillRect l="0" t="0" r="0" b="0"/>
            </a:stretch>
          </a:blipFill>
        </p:spPr>
      </p:sp>
      <p:sp>
        <p:nvSpPr>
          <p:cNvPr name="TextBox 9" id="9"/>
          <p:cNvSpPr txBox="true"/>
          <p:nvPr/>
        </p:nvSpPr>
        <p:spPr>
          <a:xfrm rot="0">
            <a:off x="2175176" y="7851356"/>
            <a:ext cx="5746126" cy="655791"/>
          </a:xfrm>
          <a:prstGeom prst="rect">
            <a:avLst/>
          </a:prstGeom>
        </p:spPr>
        <p:txBody>
          <a:bodyPr anchor="t" rtlCol="false" tIns="0" lIns="0" bIns="0" rIns="0">
            <a:spAutoFit/>
          </a:bodyPr>
          <a:lstStyle/>
          <a:p>
            <a:pPr algn="l" marL="821811" indent="-410906" lvl="1">
              <a:lnSpc>
                <a:spcPts val="5329"/>
              </a:lnSpc>
              <a:buFont typeface="Arial"/>
              <a:buChar char="•"/>
            </a:pPr>
            <a:r>
              <a:rPr lang="en-US" sz="3806">
                <a:solidFill>
                  <a:srgbClr val="141619"/>
                </a:solidFill>
                <a:latin typeface="Crimson Pro"/>
                <a:ea typeface="Crimson Pro"/>
                <a:cs typeface="Crimson Pro"/>
                <a:sym typeface="Crimson Pro"/>
              </a:rPr>
              <a:t>Label</a:t>
            </a:r>
          </a:p>
        </p:txBody>
      </p:sp>
      <p:sp>
        <p:nvSpPr>
          <p:cNvPr name="TextBox 10" id="10"/>
          <p:cNvSpPr txBox="true"/>
          <p:nvPr/>
        </p:nvSpPr>
        <p:spPr>
          <a:xfrm rot="0">
            <a:off x="3089118" y="8670139"/>
            <a:ext cx="11906543" cy="501523"/>
          </a:xfrm>
          <a:prstGeom prst="rect">
            <a:avLst/>
          </a:prstGeom>
        </p:spPr>
        <p:txBody>
          <a:bodyPr anchor="t" rtlCol="false" tIns="0" lIns="0" bIns="0" rIns="0">
            <a:spAutoFit/>
          </a:bodyPr>
          <a:lstStyle/>
          <a:p>
            <a:pPr algn="l" marL="626111" indent="-313055" lvl="1">
              <a:lnSpc>
                <a:spcPts val="4031"/>
              </a:lnSpc>
              <a:buAutoNum type="arabicPeriod" startAt="1"/>
            </a:pPr>
            <a:r>
              <a:rPr lang="en-US" sz="2900">
                <a:solidFill>
                  <a:srgbClr val="000000"/>
                </a:solidFill>
                <a:latin typeface="Crimson Pro"/>
                <a:ea typeface="Crimson Pro"/>
                <a:cs typeface="Crimson Pro"/>
                <a:sym typeface="Crimson Pro"/>
              </a:rPr>
              <a:t>MedHouseVal (Rata-rata harga rumah)</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4" id="4"/>
          <p:cNvSpPr/>
          <p:nvPr/>
        </p:nvSpPr>
        <p:spPr>
          <a:xfrm flipH="false" flipV="false" rot="0">
            <a:off x="16834696" y="7057507"/>
            <a:ext cx="2258285" cy="3944603"/>
          </a:xfrm>
          <a:custGeom>
            <a:avLst/>
            <a:gdLst/>
            <a:ahLst/>
            <a:cxnLst/>
            <a:rect r="r" b="b" t="t" l="l"/>
            <a:pathLst>
              <a:path h="3944603" w="2258285">
                <a:moveTo>
                  <a:pt x="0" y="0"/>
                </a:moveTo>
                <a:lnTo>
                  <a:pt x="2258286" y="0"/>
                </a:lnTo>
                <a:lnTo>
                  <a:pt x="2258286" y="3944603"/>
                </a:lnTo>
                <a:lnTo>
                  <a:pt x="0" y="3944603"/>
                </a:lnTo>
                <a:lnTo>
                  <a:pt x="0" y="0"/>
                </a:lnTo>
                <a:close/>
              </a:path>
            </a:pathLst>
          </a:custGeom>
          <a:blipFill>
            <a:blip r:embed="rId4"/>
            <a:stretch>
              <a:fillRect l="0" t="0" r="0" b="0"/>
            </a:stretch>
          </a:blipFill>
        </p:spPr>
      </p:sp>
      <p:sp>
        <p:nvSpPr>
          <p:cNvPr name="Freeform 5" id="5"/>
          <p:cNvSpPr/>
          <p:nvPr/>
        </p:nvSpPr>
        <p:spPr>
          <a:xfrm flipH="false" flipV="false" rot="0">
            <a:off x="14995661" y="9171662"/>
            <a:ext cx="2239349" cy="2172168"/>
          </a:xfrm>
          <a:custGeom>
            <a:avLst/>
            <a:gdLst/>
            <a:ahLst/>
            <a:cxnLst/>
            <a:rect r="r" b="b" t="t" l="l"/>
            <a:pathLst>
              <a:path h="2172168" w="2239349">
                <a:moveTo>
                  <a:pt x="0" y="0"/>
                </a:moveTo>
                <a:lnTo>
                  <a:pt x="2239349" y="0"/>
                </a:lnTo>
                <a:lnTo>
                  <a:pt x="2239349" y="2172168"/>
                </a:lnTo>
                <a:lnTo>
                  <a:pt x="0" y="2172168"/>
                </a:lnTo>
                <a:lnTo>
                  <a:pt x="0" y="0"/>
                </a:lnTo>
                <a:close/>
              </a:path>
            </a:pathLst>
          </a:custGeom>
          <a:blipFill>
            <a:blip r:embed="rId5"/>
            <a:stretch>
              <a:fillRect l="0" t="0" r="0" b="0"/>
            </a:stretch>
          </a:blipFill>
        </p:spPr>
      </p:sp>
      <p:sp>
        <p:nvSpPr>
          <p:cNvPr name="TextBox 6" id="6"/>
          <p:cNvSpPr txBox="true"/>
          <p:nvPr/>
        </p:nvSpPr>
        <p:spPr>
          <a:xfrm rot="0">
            <a:off x="2619345" y="4102164"/>
            <a:ext cx="12376316" cy="3025648"/>
          </a:xfrm>
          <a:prstGeom prst="rect">
            <a:avLst/>
          </a:prstGeom>
        </p:spPr>
        <p:txBody>
          <a:bodyPr anchor="t" rtlCol="false" tIns="0" lIns="0" bIns="0" rIns="0">
            <a:spAutoFit/>
          </a:bodyPr>
          <a:lstStyle/>
          <a:p>
            <a:pPr algn="l">
              <a:lnSpc>
                <a:spcPts val="4031"/>
              </a:lnSpc>
            </a:pPr>
            <a:r>
              <a:rPr lang="en-US" sz="2900">
                <a:solidFill>
                  <a:srgbClr val="000000"/>
                </a:solidFill>
                <a:latin typeface="Crimson Pro"/>
                <a:ea typeface="Crimson Pro"/>
                <a:cs typeface="Crimson Pro"/>
                <a:sym typeface="Crimson Pro"/>
              </a:rPr>
              <a:t>Jenis jaringan saraf ini adalah jenis jaringan saraf tiruan yang paling sederhana. Data bergerak hanya dalam satu arah, dari lapisan input ke lapisan output. Model yang saya bangun memiliki beberapa lapisan yang dihubungkan secara sekuensial, termasuk beberapa lapisan tersembunyi, dropout untuk mencegah overfitting, dan satu lapisan keluaran untuk melakukan prediksi regresi harga rumah berdasarkan fitur-fitur yang disediakan.</a:t>
            </a:r>
          </a:p>
        </p:txBody>
      </p:sp>
      <p:sp>
        <p:nvSpPr>
          <p:cNvPr name="TextBox 7" id="7"/>
          <p:cNvSpPr txBox="true"/>
          <p:nvPr/>
        </p:nvSpPr>
        <p:spPr>
          <a:xfrm rot="0">
            <a:off x="2619345" y="1060407"/>
            <a:ext cx="13049309" cy="1828526"/>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Jarangan Saraf Tiruan</a:t>
            </a:r>
          </a:p>
        </p:txBody>
      </p:sp>
      <p:sp>
        <p:nvSpPr>
          <p:cNvPr name="TextBox 8" id="8"/>
          <p:cNvSpPr txBox="true"/>
          <p:nvPr/>
        </p:nvSpPr>
        <p:spPr>
          <a:xfrm rot="0">
            <a:off x="2086752" y="3202129"/>
            <a:ext cx="9583633" cy="847352"/>
          </a:xfrm>
          <a:prstGeom prst="rect">
            <a:avLst/>
          </a:prstGeom>
        </p:spPr>
        <p:txBody>
          <a:bodyPr anchor="t" rtlCol="false" tIns="0" lIns="0" bIns="0" rIns="0">
            <a:spAutoFit/>
          </a:bodyPr>
          <a:lstStyle/>
          <a:p>
            <a:pPr algn="l">
              <a:lnSpc>
                <a:spcPts val="6845"/>
              </a:lnSpc>
            </a:pPr>
            <a:r>
              <a:rPr lang="en-US" sz="4889" b="true">
                <a:solidFill>
                  <a:srgbClr val="141619"/>
                </a:solidFill>
                <a:latin typeface="Crimson Pro Bold"/>
                <a:ea typeface="Crimson Pro Bold"/>
                <a:cs typeface="Crimson Pro Bold"/>
                <a:sym typeface="Crimson Pro Bold"/>
              </a:rPr>
              <a:t>Feedforward Neural Network (FNN)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619345" y="1145062"/>
            <a:ext cx="13049309" cy="1828526"/>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Optimasi dan Aktivasi</a:t>
            </a:r>
          </a:p>
        </p:txBody>
      </p:sp>
      <p:sp>
        <p:nvSpPr>
          <p:cNvPr name="TextBox 4" id="4"/>
          <p:cNvSpPr txBox="true"/>
          <p:nvPr/>
        </p:nvSpPr>
        <p:spPr>
          <a:xfrm rot="0">
            <a:off x="1545289" y="3678412"/>
            <a:ext cx="2694645" cy="847352"/>
          </a:xfrm>
          <a:prstGeom prst="rect">
            <a:avLst/>
          </a:prstGeom>
        </p:spPr>
        <p:txBody>
          <a:bodyPr anchor="t" rtlCol="false" tIns="0" lIns="0" bIns="0" rIns="0">
            <a:spAutoFit/>
          </a:bodyPr>
          <a:lstStyle/>
          <a:p>
            <a:pPr algn="l">
              <a:lnSpc>
                <a:spcPts val="6845"/>
              </a:lnSpc>
            </a:pPr>
            <a:r>
              <a:rPr lang="en-US" sz="4889" b="true">
                <a:solidFill>
                  <a:srgbClr val="141619"/>
                </a:solidFill>
                <a:latin typeface="Crimson Pro Bold"/>
                <a:ea typeface="Crimson Pro Bold"/>
                <a:cs typeface="Crimson Pro Bold"/>
                <a:sym typeface="Crimson Pro Bold"/>
              </a:rPr>
              <a:t>Optimasi</a:t>
            </a:r>
          </a:p>
        </p:txBody>
      </p:sp>
      <p:sp>
        <p:nvSpPr>
          <p:cNvPr name="TextBox 5" id="5"/>
          <p:cNvSpPr txBox="true"/>
          <p:nvPr/>
        </p:nvSpPr>
        <p:spPr>
          <a:xfrm rot="0">
            <a:off x="9599531" y="3678412"/>
            <a:ext cx="4434518" cy="847352"/>
          </a:xfrm>
          <a:prstGeom prst="rect">
            <a:avLst/>
          </a:prstGeom>
        </p:spPr>
        <p:txBody>
          <a:bodyPr anchor="t" rtlCol="false" tIns="0" lIns="0" bIns="0" rIns="0">
            <a:spAutoFit/>
          </a:bodyPr>
          <a:lstStyle/>
          <a:p>
            <a:pPr algn="l">
              <a:lnSpc>
                <a:spcPts val="6845"/>
              </a:lnSpc>
            </a:pPr>
            <a:r>
              <a:rPr lang="en-US" sz="4889" b="true">
                <a:solidFill>
                  <a:srgbClr val="141619"/>
                </a:solidFill>
                <a:latin typeface="Crimson Pro Bold"/>
                <a:ea typeface="Crimson Pro Bold"/>
                <a:cs typeface="Crimson Pro Bold"/>
                <a:sym typeface="Crimson Pro Bold"/>
              </a:rPr>
              <a:t>Aktivasi</a:t>
            </a:r>
          </a:p>
        </p:txBody>
      </p:sp>
      <p:sp>
        <p:nvSpPr>
          <p:cNvPr name="TextBox 6" id="6"/>
          <p:cNvSpPr txBox="true"/>
          <p:nvPr/>
        </p:nvSpPr>
        <p:spPr>
          <a:xfrm rot="0">
            <a:off x="1545289" y="4777616"/>
            <a:ext cx="7198579" cy="2015998"/>
          </a:xfrm>
          <a:prstGeom prst="rect">
            <a:avLst/>
          </a:prstGeom>
        </p:spPr>
        <p:txBody>
          <a:bodyPr anchor="t" rtlCol="false" tIns="0" lIns="0" bIns="0" rIns="0">
            <a:spAutoFit/>
          </a:bodyPr>
          <a:lstStyle/>
          <a:p>
            <a:pPr algn="l">
              <a:lnSpc>
                <a:spcPts val="4031"/>
              </a:lnSpc>
            </a:pPr>
            <a:r>
              <a:rPr lang="en-US" sz="2900" b="true">
                <a:solidFill>
                  <a:srgbClr val="000000"/>
                </a:solidFill>
                <a:latin typeface="Crimson Pro Bold"/>
                <a:ea typeface="Crimson Pro Bold"/>
                <a:cs typeface="Crimson Pro Bold"/>
                <a:sym typeface="Crimson Pro Bold"/>
              </a:rPr>
              <a:t>Adam Optimizer</a:t>
            </a:r>
          </a:p>
          <a:p>
            <a:pPr algn="l">
              <a:lnSpc>
                <a:spcPts val="4031"/>
              </a:lnSpc>
            </a:pPr>
            <a:r>
              <a:rPr lang="en-US" sz="2900">
                <a:solidFill>
                  <a:srgbClr val="000000"/>
                </a:solidFill>
                <a:latin typeface="Crimson Pro"/>
                <a:ea typeface="Crimson Pro"/>
                <a:cs typeface="Crimson Pro"/>
                <a:sym typeface="Crimson Pro"/>
              </a:rPr>
              <a:t>Optimizer ini menggunakan algoritma gradien adaptif yang sangat efisien dalam menangani masalah regresi dengan banyak data.</a:t>
            </a:r>
          </a:p>
        </p:txBody>
      </p:sp>
      <p:sp>
        <p:nvSpPr>
          <p:cNvPr name="TextBox 7" id="7"/>
          <p:cNvSpPr txBox="true"/>
          <p:nvPr/>
        </p:nvSpPr>
        <p:spPr>
          <a:xfrm rot="0">
            <a:off x="9599531" y="4777616"/>
            <a:ext cx="7198579" cy="4035298"/>
          </a:xfrm>
          <a:prstGeom prst="rect">
            <a:avLst/>
          </a:prstGeom>
        </p:spPr>
        <p:txBody>
          <a:bodyPr anchor="t" rtlCol="false" tIns="0" lIns="0" bIns="0" rIns="0">
            <a:spAutoFit/>
          </a:bodyPr>
          <a:lstStyle/>
          <a:p>
            <a:pPr algn="l">
              <a:lnSpc>
                <a:spcPts val="4031"/>
              </a:lnSpc>
            </a:pPr>
            <a:r>
              <a:rPr lang="en-US" sz="2900" b="true">
                <a:solidFill>
                  <a:srgbClr val="000000"/>
                </a:solidFill>
                <a:latin typeface="Crimson Pro Bold"/>
                <a:ea typeface="Crimson Pro Bold"/>
                <a:cs typeface="Crimson Pro Bold"/>
                <a:sym typeface="Crimson Pro Bold"/>
              </a:rPr>
              <a:t>Hidden Layers: ReLU</a:t>
            </a:r>
          </a:p>
          <a:p>
            <a:pPr algn="l">
              <a:lnSpc>
                <a:spcPts val="4031"/>
              </a:lnSpc>
            </a:pPr>
            <a:r>
              <a:rPr lang="en-US" sz="2900">
                <a:solidFill>
                  <a:srgbClr val="000000"/>
                </a:solidFill>
                <a:latin typeface="Crimson Pro"/>
                <a:ea typeface="Crimson Pro"/>
                <a:cs typeface="Crimson Pro"/>
                <a:sym typeface="Crimson Pro"/>
              </a:rPr>
              <a:t>fungsi aktivasi ReLU digunakan untuk lapisan tersembunyi, yang membantu dalam menangani non-linearitas dan meningkatkan pelatihan model</a:t>
            </a:r>
          </a:p>
          <a:p>
            <a:pPr algn="l">
              <a:lnSpc>
                <a:spcPts val="4031"/>
              </a:lnSpc>
            </a:pPr>
            <a:r>
              <a:rPr lang="en-US" sz="2900" b="true">
                <a:solidFill>
                  <a:srgbClr val="000000"/>
                </a:solidFill>
                <a:latin typeface="Crimson Pro Bold"/>
                <a:ea typeface="Crimson Pro Bold"/>
                <a:cs typeface="Crimson Pro Bold"/>
                <a:sym typeface="Crimson Pro Bold"/>
              </a:rPr>
              <a:t>Output Layer: Linear</a:t>
            </a:r>
          </a:p>
          <a:p>
            <a:pPr algn="l">
              <a:lnSpc>
                <a:spcPts val="4031"/>
              </a:lnSpc>
            </a:pPr>
            <a:r>
              <a:rPr lang="en-US" sz="2900">
                <a:solidFill>
                  <a:srgbClr val="000000"/>
                </a:solidFill>
                <a:latin typeface="Crimson Pro"/>
                <a:ea typeface="Crimson Pro"/>
                <a:cs typeface="Crimson Pro"/>
                <a:sym typeface="Crimson Pro"/>
              </a:rPr>
              <a:t>Untuk output, tidak ada fungsi aktivasi yang diterapkan, yang sesuai dengan model regresi.</a:t>
            </a:r>
          </a:p>
        </p:txBody>
      </p:sp>
      <p:sp>
        <p:nvSpPr>
          <p:cNvPr name="Freeform 8" id="8"/>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9" id="9"/>
          <p:cNvSpPr/>
          <p:nvPr/>
        </p:nvSpPr>
        <p:spPr>
          <a:xfrm flipH="false" flipV="false" rot="0">
            <a:off x="16834696" y="7057507"/>
            <a:ext cx="2258285" cy="3944603"/>
          </a:xfrm>
          <a:custGeom>
            <a:avLst/>
            <a:gdLst/>
            <a:ahLst/>
            <a:cxnLst/>
            <a:rect r="r" b="b" t="t" l="l"/>
            <a:pathLst>
              <a:path h="3944603" w="2258285">
                <a:moveTo>
                  <a:pt x="0" y="0"/>
                </a:moveTo>
                <a:lnTo>
                  <a:pt x="2258286" y="0"/>
                </a:lnTo>
                <a:lnTo>
                  <a:pt x="2258286" y="3944603"/>
                </a:lnTo>
                <a:lnTo>
                  <a:pt x="0" y="3944603"/>
                </a:lnTo>
                <a:lnTo>
                  <a:pt x="0" y="0"/>
                </a:lnTo>
                <a:close/>
              </a:path>
            </a:pathLst>
          </a:custGeom>
          <a:blipFill>
            <a:blip r:embed="rId4"/>
            <a:stretch>
              <a:fillRect l="0" t="0" r="0" b="0"/>
            </a:stretch>
          </a:blipFill>
        </p:spPr>
      </p:sp>
      <p:sp>
        <p:nvSpPr>
          <p:cNvPr name="Freeform 10" id="10"/>
          <p:cNvSpPr/>
          <p:nvPr/>
        </p:nvSpPr>
        <p:spPr>
          <a:xfrm flipH="false" flipV="false" rot="0">
            <a:off x="14995661" y="9171662"/>
            <a:ext cx="2239349" cy="2172168"/>
          </a:xfrm>
          <a:custGeom>
            <a:avLst/>
            <a:gdLst/>
            <a:ahLst/>
            <a:cxnLst/>
            <a:rect r="r" b="b" t="t" l="l"/>
            <a:pathLst>
              <a:path h="2172168" w="2239349">
                <a:moveTo>
                  <a:pt x="0" y="0"/>
                </a:moveTo>
                <a:lnTo>
                  <a:pt x="2239349" y="0"/>
                </a:lnTo>
                <a:lnTo>
                  <a:pt x="2239349" y="2172168"/>
                </a:lnTo>
                <a:lnTo>
                  <a:pt x="0" y="2172168"/>
                </a:lnTo>
                <a:lnTo>
                  <a:pt x="0" y="0"/>
                </a:lnTo>
                <a:close/>
              </a:path>
            </a:pathLst>
          </a:custGeom>
          <a:blipFill>
            <a:blip r:embed="rId5"/>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4" id="4"/>
          <p:cNvSpPr/>
          <p:nvPr/>
        </p:nvSpPr>
        <p:spPr>
          <a:xfrm flipH="false" flipV="false" rot="0">
            <a:off x="16112824" y="4832136"/>
            <a:ext cx="3653151" cy="6381050"/>
          </a:xfrm>
          <a:custGeom>
            <a:avLst/>
            <a:gdLst/>
            <a:ahLst/>
            <a:cxnLst/>
            <a:rect r="r" b="b" t="t" l="l"/>
            <a:pathLst>
              <a:path h="6381050" w="3653151">
                <a:moveTo>
                  <a:pt x="0" y="0"/>
                </a:moveTo>
                <a:lnTo>
                  <a:pt x="3653151" y="0"/>
                </a:lnTo>
                <a:lnTo>
                  <a:pt x="3653151" y="6381050"/>
                </a:lnTo>
                <a:lnTo>
                  <a:pt x="0" y="6381050"/>
                </a:lnTo>
                <a:lnTo>
                  <a:pt x="0" y="0"/>
                </a:lnTo>
                <a:close/>
              </a:path>
            </a:pathLst>
          </a:custGeom>
          <a:blipFill>
            <a:blip r:embed="rId4"/>
            <a:stretch>
              <a:fillRect l="0" t="0" r="0" b="0"/>
            </a:stretch>
          </a:blipFill>
        </p:spPr>
      </p:sp>
      <p:sp>
        <p:nvSpPr>
          <p:cNvPr name="Freeform 5" id="5"/>
          <p:cNvSpPr/>
          <p:nvPr/>
        </p:nvSpPr>
        <p:spPr>
          <a:xfrm flipH="false" flipV="false" rot="0">
            <a:off x="13137880" y="8252132"/>
            <a:ext cx="3622518" cy="3513843"/>
          </a:xfrm>
          <a:custGeom>
            <a:avLst/>
            <a:gdLst/>
            <a:ahLst/>
            <a:cxnLst/>
            <a:rect r="r" b="b" t="t" l="l"/>
            <a:pathLst>
              <a:path h="3513843" w="3622518">
                <a:moveTo>
                  <a:pt x="0" y="0"/>
                </a:moveTo>
                <a:lnTo>
                  <a:pt x="3622518" y="0"/>
                </a:lnTo>
                <a:lnTo>
                  <a:pt x="3622518" y="3513843"/>
                </a:lnTo>
                <a:lnTo>
                  <a:pt x="0" y="3513843"/>
                </a:lnTo>
                <a:lnTo>
                  <a:pt x="0" y="0"/>
                </a:lnTo>
                <a:close/>
              </a:path>
            </a:pathLst>
          </a:custGeom>
          <a:blipFill>
            <a:blip r:embed="rId5"/>
            <a:stretch>
              <a:fillRect l="0" t="0" r="0" b="0"/>
            </a:stretch>
          </a:blipFill>
        </p:spPr>
      </p:sp>
      <p:sp>
        <p:nvSpPr>
          <p:cNvPr name="TextBox 6" id="6"/>
          <p:cNvSpPr txBox="true"/>
          <p:nvPr/>
        </p:nvSpPr>
        <p:spPr>
          <a:xfrm rot="0">
            <a:off x="3662648" y="3725980"/>
            <a:ext cx="10962704" cy="2015998"/>
          </a:xfrm>
          <a:prstGeom prst="rect">
            <a:avLst/>
          </a:prstGeom>
        </p:spPr>
        <p:txBody>
          <a:bodyPr anchor="t" rtlCol="false" tIns="0" lIns="0" bIns="0" rIns="0">
            <a:spAutoFit/>
          </a:bodyPr>
          <a:lstStyle/>
          <a:p>
            <a:pPr algn="just">
              <a:lnSpc>
                <a:spcPts val="4031"/>
              </a:lnSpc>
            </a:pPr>
            <a:r>
              <a:rPr lang="en-US" sz="2900" b="true">
                <a:solidFill>
                  <a:srgbClr val="000000"/>
                </a:solidFill>
                <a:latin typeface="Crimson Pro Bold"/>
                <a:ea typeface="Crimson Pro Bold"/>
                <a:cs typeface="Crimson Pro Bold"/>
                <a:sym typeface="Crimson Pro Bold"/>
              </a:rPr>
              <a:t>Hidden Layers</a:t>
            </a:r>
          </a:p>
          <a:p>
            <a:pPr algn="just" marL="626111" indent="-313055" lvl="1">
              <a:lnSpc>
                <a:spcPts val="4031"/>
              </a:lnSpc>
              <a:buFont typeface="Arial"/>
              <a:buChar char="•"/>
            </a:pPr>
            <a:r>
              <a:rPr lang="en-US" sz="2900">
                <a:solidFill>
                  <a:srgbClr val="000000"/>
                </a:solidFill>
                <a:latin typeface="Crimson Pro"/>
                <a:ea typeface="Crimson Pro"/>
                <a:cs typeface="Crimson Pro"/>
                <a:sym typeface="Crimson Pro"/>
              </a:rPr>
              <a:t>Layer 1: 256 node</a:t>
            </a:r>
          </a:p>
          <a:p>
            <a:pPr algn="just" marL="626111" indent="-313055" lvl="1">
              <a:lnSpc>
                <a:spcPts val="4031"/>
              </a:lnSpc>
              <a:buFont typeface="Arial"/>
              <a:buChar char="•"/>
            </a:pPr>
            <a:r>
              <a:rPr lang="en-US" sz="2900">
                <a:solidFill>
                  <a:srgbClr val="000000"/>
                </a:solidFill>
                <a:latin typeface="Crimson Pro"/>
                <a:ea typeface="Crimson Pro"/>
                <a:cs typeface="Crimson Pro"/>
                <a:sym typeface="Crimson Pro"/>
              </a:rPr>
              <a:t>Layer 2: 128 node</a:t>
            </a:r>
          </a:p>
          <a:p>
            <a:pPr algn="just" marL="626111" indent="-313055" lvl="1">
              <a:lnSpc>
                <a:spcPts val="4031"/>
              </a:lnSpc>
              <a:buFont typeface="Arial"/>
              <a:buChar char="•"/>
            </a:pPr>
            <a:r>
              <a:rPr lang="en-US" sz="2900">
                <a:solidFill>
                  <a:srgbClr val="000000"/>
                </a:solidFill>
                <a:latin typeface="Crimson Pro"/>
                <a:ea typeface="Crimson Pro"/>
                <a:cs typeface="Crimson Pro"/>
                <a:sym typeface="Crimson Pro"/>
              </a:rPr>
              <a:t>Layer 3: 64 node</a:t>
            </a:r>
          </a:p>
        </p:txBody>
      </p:sp>
      <p:sp>
        <p:nvSpPr>
          <p:cNvPr name="TextBox 7" id="7"/>
          <p:cNvSpPr txBox="true"/>
          <p:nvPr/>
        </p:nvSpPr>
        <p:spPr>
          <a:xfrm rot="0">
            <a:off x="2365143" y="1229712"/>
            <a:ext cx="13049309" cy="1830661"/>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Hidden Layer dan Node</a:t>
            </a:r>
          </a:p>
        </p:txBody>
      </p:sp>
      <p:sp>
        <p:nvSpPr>
          <p:cNvPr name="TextBox 8" id="8"/>
          <p:cNvSpPr txBox="true"/>
          <p:nvPr/>
        </p:nvSpPr>
        <p:spPr>
          <a:xfrm rot="0">
            <a:off x="3662648" y="6408728"/>
            <a:ext cx="11344132" cy="1006348"/>
          </a:xfrm>
          <a:prstGeom prst="rect">
            <a:avLst/>
          </a:prstGeom>
        </p:spPr>
        <p:txBody>
          <a:bodyPr anchor="t" rtlCol="false" tIns="0" lIns="0" bIns="0" rIns="0">
            <a:spAutoFit/>
          </a:bodyPr>
          <a:lstStyle/>
          <a:p>
            <a:pPr algn="just">
              <a:lnSpc>
                <a:spcPts val="4031"/>
              </a:lnSpc>
            </a:pPr>
            <a:r>
              <a:rPr lang="en-US" sz="2900" b="true">
                <a:solidFill>
                  <a:srgbClr val="000000"/>
                </a:solidFill>
                <a:latin typeface="Crimson Pro Bold"/>
                <a:ea typeface="Crimson Pro Bold"/>
                <a:cs typeface="Crimson Pro Bold"/>
                <a:sym typeface="Crimson Pro Bold"/>
              </a:rPr>
              <a:t>Regularisasi</a:t>
            </a:r>
          </a:p>
          <a:p>
            <a:pPr algn="just">
              <a:lnSpc>
                <a:spcPts val="4031"/>
              </a:lnSpc>
            </a:pPr>
            <a:r>
              <a:rPr lang="en-US" sz="2900">
                <a:solidFill>
                  <a:srgbClr val="000000"/>
                </a:solidFill>
                <a:latin typeface="Crimson Pro"/>
                <a:ea typeface="Crimson Pro"/>
                <a:cs typeface="Crimson Pro"/>
                <a:sym typeface="Crimson Pro"/>
              </a:rPr>
              <a:t>L2 Regularization dan Dropout(30%)</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438063" y="1390794"/>
            <a:ext cx="13049309" cy="1830661"/>
          </a:xfrm>
          <a:prstGeom prst="rect">
            <a:avLst/>
          </a:prstGeom>
        </p:spPr>
        <p:txBody>
          <a:bodyPr anchor="t" rtlCol="false" tIns="0" lIns="0" bIns="0" rIns="0">
            <a:spAutoFit/>
          </a:bodyPr>
          <a:lstStyle/>
          <a:p>
            <a:pPr algn="ctr">
              <a:lnSpc>
                <a:spcPts val="14597"/>
              </a:lnSpc>
            </a:pPr>
            <a:r>
              <a:rPr lang="en-US" sz="10426">
                <a:solidFill>
                  <a:srgbClr val="141619"/>
                </a:solidFill>
                <a:latin typeface="Sugo Classic"/>
                <a:ea typeface="Sugo Classic"/>
                <a:cs typeface="Sugo Classic"/>
                <a:sym typeface="Sugo Classic"/>
              </a:rPr>
              <a:t>Bobot (Weight)</a:t>
            </a:r>
          </a:p>
        </p:txBody>
      </p:sp>
      <p:sp>
        <p:nvSpPr>
          <p:cNvPr name="TextBox 4" id="4"/>
          <p:cNvSpPr txBox="true"/>
          <p:nvPr/>
        </p:nvSpPr>
        <p:spPr>
          <a:xfrm rot="0">
            <a:off x="2163610" y="3760626"/>
            <a:ext cx="13323762" cy="4909689"/>
          </a:xfrm>
          <a:prstGeom prst="rect">
            <a:avLst/>
          </a:prstGeom>
        </p:spPr>
        <p:txBody>
          <a:bodyPr anchor="t" rtlCol="false" tIns="0" lIns="0" bIns="0" rIns="0">
            <a:spAutoFit/>
          </a:bodyPr>
          <a:lstStyle/>
          <a:p>
            <a:pPr algn="l">
              <a:lnSpc>
                <a:spcPts val="3592"/>
              </a:lnSpc>
            </a:pPr>
            <a:r>
              <a:rPr lang="en-US" sz="2584" b="true">
                <a:solidFill>
                  <a:srgbClr val="000000"/>
                </a:solidFill>
                <a:latin typeface="Crimson Pro Bold"/>
                <a:ea typeface="Crimson Pro Bold"/>
                <a:cs typeface="Crimson Pro Bold"/>
                <a:sym typeface="Crimson Pro Bold"/>
              </a:rPr>
              <a:t>Rumus:</a:t>
            </a:r>
          </a:p>
          <a:p>
            <a:pPr algn="l">
              <a:lnSpc>
                <a:spcPts val="3592"/>
              </a:lnSpc>
            </a:pPr>
            <a:r>
              <a:rPr lang="en-US" sz="2584">
                <a:solidFill>
                  <a:srgbClr val="000000"/>
                </a:solidFill>
                <a:latin typeface="Crimson Pro"/>
                <a:ea typeface="Crimson Pro"/>
                <a:cs typeface="Crimson Pro"/>
                <a:sym typeface="Crimson Pro"/>
              </a:rPr>
              <a:t>Jumlah bobot = (jumlah inputan/jumlah node lapisan sebelumnya * jumlah node saat ini + jumlah bias/jumlah node saat ini</a:t>
            </a:r>
          </a:p>
          <a:p>
            <a:pPr algn="l">
              <a:lnSpc>
                <a:spcPts val="3592"/>
              </a:lnSpc>
            </a:pPr>
          </a:p>
          <a:p>
            <a:pPr algn="l">
              <a:lnSpc>
                <a:spcPts val="3592"/>
              </a:lnSpc>
            </a:pPr>
            <a:r>
              <a:rPr lang="en-US" sz="2584" b="true">
                <a:solidFill>
                  <a:srgbClr val="000000"/>
                </a:solidFill>
                <a:latin typeface="Crimson Pro Bold"/>
                <a:ea typeface="Crimson Pro Bold"/>
                <a:cs typeface="Crimson Pro Bold"/>
                <a:sym typeface="Crimson Pro Bold"/>
              </a:rPr>
              <a:t>Perhitungan:</a:t>
            </a:r>
          </a:p>
          <a:p>
            <a:pPr algn="l" marL="557966" indent="-278983" lvl="1">
              <a:lnSpc>
                <a:spcPts val="3592"/>
              </a:lnSpc>
              <a:buFont typeface="Arial"/>
              <a:buChar char="•"/>
            </a:pPr>
            <a:r>
              <a:rPr lang="en-US" sz="2584">
                <a:solidFill>
                  <a:srgbClr val="000000"/>
                </a:solidFill>
                <a:latin typeface="Crimson Pro"/>
                <a:ea typeface="Crimson Pro"/>
                <a:cs typeface="Crimson Pro"/>
                <a:sym typeface="Crimson Pro"/>
              </a:rPr>
              <a:t>Layer 1: 10 input * 256 node + 256 bias = 2560</a:t>
            </a:r>
          </a:p>
          <a:p>
            <a:pPr algn="l" marL="557966" indent="-278983" lvl="1">
              <a:lnSpc>
                <a:spcPts val="3592"/>
              </a:lnSpc>
              <a:buFont typeface="Arial"/>
              <a:buChar char="•"/>
            </a:pPr>
            <a:r>
              <a:rPr lang="en-US" sz="2584">
                <a:solidFill>
                  <a:srgbClr val="000000"/>
                </a:solidFill>
                <a:latin typeface="Crimson Pro"/>
                <a:ea typeface="Crimson Pro"/>
                <a:cs typeface="Crimson Pro"/>
                <a:sym typeface="Crimson Pro"/>
              </a:rPr>
              <a:t>Layer 2: 256 input * 128 node + 128  bias = 32896</a:t>
            </a:r>
          </a:p>
          <a:p>
            <a:pPr algn="l" marL="557966" indent="-278983" lvl="1">
              <a:lnSpc>
                <a:spcPts val="3592"/>
              </a:lnSpc>
              <a:buFont typeface="Arial"/>
              <a:buChar char="•"/>
            </a:pPr>
            <a:r>
              <a:rPr lang="en-US" sz="2584">
                <a:solidFill>
                  <a:srgbClr val="000000"/>
                </a:solidFill>
                <a:latin typeface="Crimson Pro"/>
                <a:ea typeface="Crimson Pro"/>
                <a:cs typeface="Crimson Pro"/>
                <a:sym typeface="Crimson Pro"/>
              </a:rPr>
              <a:t>Layer 3: 128 input  * 64 node + 64 bias = 8320</a:t>
            </a:r>
          </a:p>
          <a:p>
            <a:pPr algn="l" marL="557966" indent="-278983" lvl="1">
              <a:lnSpc>
                <a:spcPts val="3592"/>
              </a:lnSpc>
              <a:buFont typeface="Arial"/>
              <a:buChar char="•"/>
            </a:pPr>
            <a:r>
              <a:rPr lang="en-US" sz="2584">
                <a:solidFill>
                  <a:srgbClr val="000000"/>
                </a:solidFill>
                <a:latin typeface="Crimson Pro"/>
                <a:ea typeface="Crimson Pro"/>
                <a:cs typeface="Crimson Pro"/>
                <a:sym typeface="Crimson Pro"/>
              </a:rPr>
              <a:t>Output layer: 64 input * 1 node + 1 bias = 65</a:t>
            </a:r>
          </a:p>
          <a:p>
            <a:pPr algn="l">
              <a:lnSpc>
                <a:spcPts val="3592"/>
              </a:lnSpc>
            </a:pPr>
          </a:p>
          <a:p>
            <a:pPr algn="l">
              <a:lnSpc>
                <a:spcPts val="3592"/>
              </a:lnSpc>
            </a:pPr>
            <a:r>
              <a:rPr lang="en-US" sz="2584" b="true">
                <a:solidFill>
                  <a:srgbClr val="000000"/>
                </a:solidFill>
                <a:latin typeface="Crimson Pro Bold"/>
                <a:ea typeface="Crimson Pro Bold"/>
                <a:cs typeface="Crimson Pro Bold"/>
                <a:sym typeface="Crimson Pro Bold"/>
              </a:rPr>
              <a:t>Total Bobot: 43941</a:t>
            </a:r>
          </a:p>
        </p:txBody>
      </p:sp>
      <p:sp>
        <p:nvSpPr>
          <p:cNvPr name="Freeform 5" id="5"/>
          <p:cNvSpPr/>
          <p:nvPr/>
        </p:nvSpPr>
        <p:spPr>
          <a:xfrm flipH="false" flipV="false" rot="0">
            <a:off x="473299" y="-818860"/>
            <a:ext cx="1701877" cy="4125764"/>
          </a:xfrm>
          <a:custGeom>
            <a:avLst/>
            <a:gdLst/>
            <a:ahLst/>
            <a:cxnLst/>
            <a:rect r="r" b="b" t="t" l="l"/>
            <a:pathLst>
              <a:path h="4125764" w="1701877">
                <a:moveTo>
                  <a:pt x="0" y="0"/>
                </a:moveTo>
                <a:lnTo>
                  <a:pt x="1701877" y="0"/>
                </a:lnTo>
                <a:lnTo>
                  <a:pt x="1701877" y="4125764"/>
                </a:lnTo>
                <a:lnTo>
                  <a:pt x="0" y="4125764"/>
                </a:lnTo>
                <a:lnTo>
                  <a:pt x="0" y="0"/>
                </a:lnTo>
                <a:close/>
              </a:path>
            </a:pathLst>
          </a:custGeom>
          <a:blipFill>
            <a:blip r:embed="rId3"/>
            <a:stretch>
              <a:fillRect l="0" t="0" r="0" b="0"/>
            </a:stretch>
          </a:blipFill>
        </p:spPr>
      </p:sp>
      <p:sp>
        <p:nvSpPr>
          <p:cNvPr name="Freeform 6" id="6"/>
          <p:cNvSpPr/>
          <p:nvPr/>
        </p:nvSpPr>
        <p:spPr>
          <a:xfrm flipH="false" flipV="false" rot="0">
            <a:off x="16834696" y="7057507"/>
            <a:ext cx="2258285" cy="3944603"/>
          </a:xfrm>
          <a:custGeom>
            <a:avLst/>
            <a:gdLst/>
            <a:ahLst/>
            <a:cxnLst/>
            <a:rect r="r" b="b" t="t" l="l"/>
            <a:pathLst>
              <a:path h="3944603" w="2258285">
                <a:moveTo>
                  <a:pt x="0" y="0"/>
                </a:moveTo>
                <a:lnTo>
                  <a:pt x="2258286" y="0"/>
                </a:lnTo>
                <a:lnTo>
                  <a:pt x="2258286" y="3944603"/>
                </a:lnTo>
                <a:lnTo>
                  <a:pt x="0" y="3944603"/>
                </a:lnTo>
                <a:lnTo>
                  <a:pt x="0" y="0"/>
                </a:lnTo>
                <a:close/>
              </a:path>
            </a:pathLst>
          </a:custGeom>
          <a:blipFill>
            <a:blip r:embed="rId4"/>
            <a:stretch>
              <a:fillRect l="0" t="0" r="0" b="0"/>
            </a:stretch>
          </a:blipFill>
        </p:spPr>
      </p:sp>
      <p:sp>
        <p:nvSpPr>
          <p:cNvPr name="Freeform 7" id="7"/>
          <p:cNvSpPr/>
          <p:nvPr/>
        </p:nvSpPr>
        <p:spPr>
          <a:xfrm flipH="false" flipV="false" rot="0">
            <a:off x="14995661" y="9171662"/>
            <a:ext cx="2239349" cy="2172168"/>
          </a:xfrm>
          <a:custGeom>
            <a:avLst/>
            <a:gdLst/>
            <a:ahLst/>
            <a:cxnLst/>
            <a:rect r="r" b="b" t="t" l="l"/>
            <a:pathLst>
              <a:path h="2172168" w="2239349">
                <a:moveTo>
                  <a:pt x="0" y="0"/>
                </a:moveTo>
                <a:lnTo>
                  <a:pt x="2239349" y="0"/>
                </a:lnTo>
                <a:lnTo>
                  <a:pt x="2239349" y="2172168"/>
                </a:lnTo>
                <a:lnTo>
                  <a:pt x="0" y="2172168"/>
                </a:lnTo>
                <a:lnTo>
                  <a:pt x="0" y="0"/>
                </a:lnTo>
                <a:close/>
              </a:path>
            </a:pathLst>
          </a:custGeom>
          <a:blipFill>
            <a:blip r:embed="rId5"/>
            <a:stretch>
              <a:fillRect l="0" t="0" r="0"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TextBox 3" id="3"/>
          <p:cNvSpPr txBox="true"/>
          <p:nvPr/>
        </p:nvSpPr>
        <p:spPr>
          <a:xfrm rot="0">
            <a:off x="2510927" y="1445946"/>
            <a:ext cx="13266145" cy="3697554"/>
          </a:xfrm>
          <a:prstGeom prst="rect">
            <a:avLst/>
          </a:prstGeom>
        </p:spPr>
        <p:txBody>
          <a:bodyPr anchor="t" rtlCol="false" tIns="0" lIns="0" bIns="0" rIns="0">
            <a:spAutoFit/>
          </a:bodyPr>
          <a:lstStyle/>
          <a:p>
            <a:pPr algn="ctr">
              <a:lnSpc>
                <a:spcPts val="29297"/>
              </a:lnSpc>
            </a:pPr>
            <a:r>
              <a:rPr lang="en-US" sz="20927">
                <a:solidFill>
                  <a:srgbClr val="141619"/>
                </a:solidFill>
                <a:latin typeface="Sugo Classic"/>
                <a:ea typeface="Sugo Classic"/>
                <a:cs typeface="Sugo Classic"/>
                <a:sym typeface="Sugo Classic"/>
              </a:rPr>
              <a:t>Thank You </a:t>
            </a:r>
          </a:p>
        </p:txBody>
      </p:sp>
      <p:sp>
        <p:nvSpPr>
          <p:cNvPr name="Freeform 4" id="4"/>
          <p:cNvSpPr/>
          <p:nvPr/>
        </p:nvSpPr>
        <p:spPr>
          <a:xfrm flipH="false" flipV="false" rot="0">
            <a:off x="-352520" y="5878830"/>
            <a:ext cx="18640520" cy="6758940"/>
          </a:xfrm>
          <a:custGeom>
            <a:avLst/>
            <a:gdLst/>
            <a:ahLst/>
            <a:cxnLst/>
            <a:rect r="r" b="b" t="t" l="l"/>
            <a:pathLst>
              <a:path h="6758940" w="18640520">
                <a:moveTo>
                  <a:pt x="0" y="0"/>
                </a:moveTo>
                <a:lnTo>
                  <a:pt x="18640520" y="0"/>
                </a:lnTo>
                <a:lnTo>
                  <a:pt x="18640520" y="6758940"/>
                </a:lnTo>
                <a:lnTo>
                  <a:pt x="0" y="6758940"/>
                </a:lnTo>
                <a:lnTo>
                  <a:pt x="0" y="0"/>
                </a:lnTo>
                <a:close/>
              </a:path>
            </a:pathLst>
          </a:custGeom>
          <a:blipFill>
            <a:blip r:embed="rId3"/>
            <a:stretch>
              <a:fillRect l="0" t="-963" r="0" b="-963"/>
            </a:stretch>
          </a:blipFill>
        </p:spPr>
      </p:sp>
      <p:sp>
        <p:nvSpPr>
          <p:cNvPr name="Freeform 5" id="5"/>
          <p:cNvSpPr/>
          <p:nvPr/>
        </p:nvSpPr>
        <p:spPr>
          <a:xfrm flipH="false" flipV="false" rot="0">
            <a:off x="-984616" y="-490898"/>
            <a:ext cx="3335307" cy="8085592"/>
          </a:xfrm>
          <a:custGeom>
            <a:avLst/>
            <a:gdLst/>
            <a:ahLst/>
            <a:cxnLst/>
            <a:rect r="r" b="b" t="t" l="l"/>
            <a:pathLst>
              <a:path h="8085592" w="3335307">
                <a:moveTo>
                  <a:pt x="0" y="0"/>
                </a:moveTo>
                <a:lnTo>
                  <a:pt x="3335307" y="0"/>
                </a:lnTo>
                <a:lnTo>
                  <a:pt x="3335307" y="8085592"/>
                </a:lnTo>
                <a:lnTo>
                  <a:pt x="0" y="8085592"/>
                </a:lnTo>
                <a:lnTo>
                  <a:pt x="0" y="0"/>
                </a:lnTo>
                <a:close/>
              </a:path>
            </a:pathLst>
          </a:custGeom>
          <a:blipFill>
            <a:blip r:embed="rId4"/>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DAGXX_768To</dc:identifier>
  <dcterms:modified xsi:type="dcterms:W3CDTF">2011-08-01T06:04:30Z</dcterms:modified>
  <cp:revision>1</cp:revision>
  <dc:title>Tugas-2-Kecerdasan-Artifisial-2208107010030</dc:title>
</cp:coreProperties>
</file>

<file path=docProps/thumbnail.jpeg>
</file>